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4" r:id="rId4"/>
    <p:sldId id="283" r:id="rId5"/>
    <p:sldId id="277" r:id="rId6"/>
    <p:sldId id="282" r:id="rId7"/>
    <p:sldId id="275" r:id="rId8"/>
    <p:sldId id="276" r:id="rId9"/>
    <p:sldId id="278" r:id="rId10"/>
    <p:sldId id="279" r:id="rId11"/>
    <p:sldId id="265" r:id="rId12"/>
    <p:sldId id="281" r:id="rId13"/>
    <p:sldId id="2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83EB-3EE8-4FD5-8B8B-5C3B9F692A82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E1AB-7109-4BC4-9750-6B5B5588A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83EB-3EE8-4FD5-8B8B-5C3B9F692A82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E1AB-7109-4BC4-9750-6B5B5588A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52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83EB-3EE8-4FD5-8B8B-5C3B9F692A82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E1AB-7109-4BC4-9750-6B5B5588A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57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83EB-3EE8-4FD5-8B8B-5C3B9F692A82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E1AB-7109-4BC4-9750-6B5B5588A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0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83EB-3EE8-4FD5-8B8B-5C3B9F692A82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E1AB-7109-4BC4-9750-6B5B5588A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10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83EB-3EE8-4FD5-8B8B-5C3B9F692A82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E1AB-7109-4BC4-9750-6B5B5588A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1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83EB-3EE8-4FD5-8B8B-5C3B9F692A82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E1AB-7109-4BC4-9750-6B5B5588A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88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83EB-3EE8-4FD5-8B8B-5C3B9F692A82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E1AB-7109-4BC4-9750-6B5B5588A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20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83EB-3EE8-4FD5-8B8B-5C3B9F692A82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E1AB-7109-4BC4-9750-6B5B5588A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99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83EB-3EE8-4FD5-8B8B-5C3B9F692A82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E1AB-7109-4BC4-9750-6B5B5588A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28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83EB-3EE8-4FD5-8B8B-5C3B9F692A82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FE1AB-7109-4BC4-9750-6B5B5588A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1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483EB-3EE8-4FD5-8B8B-5C3B9F692A82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FE1AB-7109-4BC4-9750-6B5B5588A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90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rl.noaa.gov/gmd/ccgg/trends/global.html#globa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ebillinfo.com/SBI/index.cfm?fuseaction=Bills.View&amp;billnum=SB19-096" TargetMode="External"/><Relationship Id="rId2" Type="http://schemas.openxmlformats.org/officeDocument/2006/relationships/hyperlink" Target="https://statebillinfo.com/SBI/index.cfm?fuseaction=Bills.View&amp;billnum=HB19-126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tatebillinfo.com/SBI/index.cfm?fuseaction=Bills.View&amp;billnum=SB19-181" TargetMode="External"/><Relationship Id="rId4" Type="http://schemas.openxmlformats.org/officeDocument/2006/relationships/hyperlink" Target="https://statebillinfo.com/SBI/index.cfm?fuseaction=Bills.View&amp;billnum=HB19-1260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1825"/>
          </a:xfrm>
        </p:spPr>
        <p:txBody>
          <a:bodyPr>
            <a:normAutofit/>
          </a:bodyPr>
          <a:lstStyle/>
          <a:p>
            <a:r>
              <a:rPr lang="en-US" sz="5400" dirty="0"/>
              <a:t>ROCC Clean Energy 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05821"/>
          </a:xfrm>
        </p:spPr>
        <p:txBody>
          <a:bodyPr>
            <a:normAutofit/>
          </a:bodyPr>
          <a:lstStyle/>
          <a:p>
            <a:r>
              <a:rPr lang="en-US" sz="3200" dirty="0"/>
              <a:t>2019 Annual Report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85847" y="5316070"/>
            <a:ext cx="2183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Established Jan. 2016</a:t>
            </a:r>
          </a:p>
        </p:txBody>
      </p:sp>
    </p:spTree>
    <p:extLst>
      <p:ext uri="{BB962C8B-B14F-4D97-AF65-F5344CB8AC3E}">
        <p14:creationId xmlns:p14="http://schemas.microsoft.com/office/powerpoint/2010/main" val="3223955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Ridgway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Exploring the solar option </a:t>
            </a:r>
            <a:r>
              <a:rPr lang="en-US" dirty="0"/>
              <a:t>with CEO – need low-cost loans…</a:t>
            </a:r>
          </a:p>
          <a:p>
            <a:pPr lvl="1"/>
            <a:r>
              <a:rPr lang="en-US" dirty="0"/>
              <a:t>Toward that goal, they had a more intensive energy audit in 10/2019</a:t>
            </a:r>
            <a:br>
              <a:rPr lang="en-US" dirty="0"/>
            </a:br>
            <a:endParaRPr lang="en-US" dirty="0"/>
          </a:p>
          <a:p>
            <a:r>
              <a:rPr lang="en-US" u="sng" dirty="0"/>
              <a:t>New Renewable Energy elective </a:t>
            </a:r>
            <a:r>
              <a:rPr lang="en-US" dirty="0"/>
              <a:t>for 2019</a:t>
            </a:r>
          </a:p>
          <a:p>
            <a:pPr lvl="1"/>
            <a:r>
              <a:rPr lang="en-US" dirty="0"/>
              <a:t>CEC proposed and ROCC helped by partially funding teacher training</a:t>
            </a:r>
            <a:br>
              <a:rPr lang="en-US" dirty="0"/>
            </a:br>
            <a:endParaRPr lang="en-US" dirty="0"/>
          </a:p>
          <a:p>
            <a:r>
              <a:rPr lang="en-US" dirty="0"/>
              <a:t>2018 savings from prior LED installation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$14,500</a:t>
            </a:r>
          </a:p>
          <a:p>
            <a:pPr lvl="1"/>
            <a:r>
              <a:rPr lang="en-US" dirty="0"/>
              <a:t>16.5% reduction in electricity use with a 14.6% reduction in cost</a:t>
            </a:r>
          </a:p>
          <a:p>
            <a:pPr lvl="1"/>
            <a:r>
              <a:rPr lang="en-US" u="sng" dirty="0"/>
              <a:t>Savings from 2016-2019 </a:t>
            </a:r>
            <a:r>
              <a:rPr lang="en-US" u="sng" dirty="0">
                <a:sym typeface="Wingdings" panose="05000000000000000000" pitchFamily="2" charset="2"/>
              </a:rPr>
              <a:t></a:t>
            </a:r>
            <a:r>
              <a:rPr lang="en-US" u="sng" dirty="0"/>
              <a:t>  &gt;$55,000</a:t>
            </a:r>
          </a:p>
        </p:txBody>
      </p:sp>
    </p:spTree>
    <p:extLst>
      <p:ext uri="{BB962C8B-B14F-4D97-AF65-F5344CB8AC3E}">
        <p14:creationId xmlns:p14="http://schemas.microsoft.com/office/powerpoint/2010/main" val="1053607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2019 CEC Work &amp; Ongoing Efforts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Ouray County adopted C-PACE - 9/2018</a:t>
            </a:r>
          </a:p>
          <a:p>
            <a:pPr lvl="1"/>
            <a:r>
              <a:rPr lang="en-US" dirty="0"/>
              <a:t>Pushed through in part by our committee work </a:t>
            </a:r>
          </a:p>
          <a:p>
            <a:pPr lvl="1"/>
            <a:r>
              <a:rPr lang="en-US" dirty="0"/>
              <a:t>Currently 3 local businesses have renewable projects under development</a:t>
            </a:r>
          </a:p>
          <a:p>
            <a:r>
              <a:rPr lang="en-US" dirty="0"/>
              <a:t>Promoting LED purchases</a:t>
            </a:r>
          </a:p>
          <a:p>
            <a:pPr lvl="1"/>
            <a:r>
              <a:rPr lang="en-US" dirty="0"/>
              <a:t>SMPA members spent over $6,000 buying LED bulbs</a:t>
            </a:r>
          </a:p>
          <a:p>
            <a:pPr lvl="1"/>
            <a:r>
              <a:rPr lang="en-US" dirty="0"/>
              <a:t>Highly leveraged due to local government and SMPA matching funds</a:t>
            </a:r>
          </a:p>
          <a:p>
            <a:pPr lvl="1"/>
            <a:r>
              <a:rPr lang="en-US" dirty="0"/>
              <a:t>Estimated $25,000 annual electricity costs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320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To Summarize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 Up!!   Go </a:t>
            </a:r>
            <a:r>
              <a:rPr lang="en-US" i="1" dirty="0"/>
              <a:t>Totally</a:t>
            </a:r>
            <a:r>
              <a:rPr lang="en-US" dirty="0"/>
              <a:t> Green!</a:t>
            </a:r>
          </a:p>
          <a:p>
            <a:r>
              <a:rPr lang="en-US" dirty="0"/>
              <a:t>LED pay-back is well under 1 year</a:t>
            </a:r>
          </a:p>
          <a:p>
            <a:r>
              <a:rPr lang="en-US" dirty="0"/>
              <a:t>Keep pushing Tri-State! </a:t>
            </a:r>
          </a:p>
        </p:txBody>
      </p:sp>
      <p:pic>
        <p:nvPicPr>
          <p:cNvPr id="4" name="Picture 2" descr="http://www.smpa.com/sites/smpa/files/resize/SMPA%20on-page%20images/Totally%20Green/TG%20Logo-302x3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423" y="729031"/>
            <a:ext cx="2876550" cy="380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381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ROCC Clean Energy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Established - January 2016</a:t>
            </a:r>
          </a:p>
          <a:p>
            <a:r>
              <a:rPr lang="en-US" dirty="0"/>
              <a:t>Goals – to lower CO2 emissions through :</a:t>
            </a:r>
          </a:p>
          <a:p>
            <a:pPr lvl="1"/>
            <a:r>
              <a:rPr lang="en-US" dirty="0"/>
              <a:t>Education (ours and others)</a:t>
            </a:r>
          </a:p>
          <a:p>
            <a:pPr lvl="1"/>
            <a:r>
              <a:rPr lang="en-US" dirty="0"/>
              <a:t>Promotion of Energy Conservation </a:t>
            </a:r>
          </a:p>
          <a:p>
            <a:pPr lvl="1"/>
            <a:r>
              <a:rPr lang="en-US" dirty="0"/>
              <a:t>Promotion of new Renewable Energy Sources</a:t>
            </a:r>
          </a:p>
          <a:p>
            <a:pPr lvl="1"/>
            <a:r>
              <a:rPr lang="en-US" dirty="0"/>
              <a:t>Encourage Prudent Regulations/Legislation</a:t>
            </a:r>
          </a:p>
          <a:p>
            <a:r>
              <a:rPr lang="en-US" dirty="0"/>
              <a:t>We think big - but our main focus is local (Ouray County)</a:t>
            </a:r>
          </a:p>
          <a:p>
            <a:r>
              <a:rPr lang="en-US" dirty="0"/>
              <a:t>We now meet (roughly) monthly in the SMPA conference room</a:t>
            </a:r>
          </a:p>
          <a:p>
            <a:pPr lvl="1"/>
            <a:r>
              <a:rPr lang="en-US" dirty="0"/>
              <a:t>ROCC &amp; non-ROCC members, SMPA staff &amp; board, interested others….</a:t>
            </a:r>
          </a:p>
          <a:p>
            <a:r>
              <a:rPr lang="en-US" dirty="0"/>
              <a:t>We partner with others </a:t>
            </a:r>
            <a:r>
              <a:rPr lang="en-US" sz="2400" dirty="0"/>
              <a:t>– e.g. </a:t>
            </a:r>
            <a:r>
              <a:rPr lang="en-US" sz="2400" dirty="0" err="1"/>
              <a:t>EcoAction</a:t>
            </a:r>
            <a:r>
              <a:rPr lang="en-US" sz="2400" dirty="0"/>
              <a:t> Partners, SMPA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46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577" y="479611"/>
            <a:ext cx="10515600" cy="133574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Global Surface Temperatures since 1880: </a:t>
            </a:r>
            <a:br>
              <a:rPr lang="en-US" dirty="0"/>
            </a:br>
            <a:r>
              <a:rPr lang="en-US" sz="4000" dirty="0"/>
              <a:t>2018 – </a:t>
            </a:r>
            <a:r>
              <a:rPr lang="en-US" dirty="0"/>
              <a:t>4th hottest </a:t>
            </a:r>
            <a:r>
              <a:rPr lang="en-US" dirty="0" err="1"/>
              <a:t>yr</a:t>
            </a:r>
            <a:r>
              <a:rPr lang="en-US" dirty="0"/>
              <a:t> </a:t>
            </a:r>
            <a:r>
              <a:rPr lang="en-US" sz="4000" dirty="0"/>
              <a:t>on record, behind 2015-17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0233" y="6033247"/>
            <a:ext cx="9562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https://www.climate.gov/news-features/understanding-climate/climate-change-global-temperature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5447" y="1795282"/>
            <a:ext cx="8367956" cy="423796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516035" y="2308411"/>
            <a:ext cx="19759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warmth in 2018 occurred in the absence of </a:t>
            </a:r>
          </a:p>
          <a:p>
            <a:r>
              <a:rPr lang="en-US" dirty="0"/>
              <a:t>El Niño, which is usually a factor in extreme global warmth.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44099" y="2156777"/>
            <a:ext cx="522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u="sng" dirty="0"/>
              <a:t>The hottest 4 years on record were – the last 4 years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2644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Carbon Dioxide Emissions Remain on the Rise:</a:t>
            </a:r>
            <a:br>
              <a:rPr lang="en-US" sz="3200" dirty="0"/>
            </a:br>
            <a:r>
              <a:rPr lang="en-US" sz="3200" dirty="0"/>
              <a:t>CO2 emissions from fossil fuel energy sources</a:t>
            </a:r>
          </a:p>
        </p:txBody>
      </p:sp>
      <p:pic>
        <p:nvPicPr>
          <p:cNvPr id="2050" name="Picture 2" descr="https://www.esrl.noaa.gov/gmd/webdata/ccgg/trends/co2_trend_all_gl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431" y="1501984"/>
            <a:ext cx="6373905" cy="4944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93659" y="6076982"/>
            <a:ext cx="6235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https://www.esrl.noaa.gov/gmd/ccgg/trends/global.html#global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74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2018 Tri-State Generation – Some Progress!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Still heavily coal based with a majority of the 43 Co-Op members being very conservative – but </a:t>
            </a:r>
            <a:r>
              <a:rPr lang="en-US" u="sng" dirty="0"/>
              <a:t>generation is now up to 1/3 renewables</a:t>
            </a:r>
          </a:p>
          <a:p>
            <a:r>
              <a:rPr lang="en-US" dirty="0"/>
              <a:t>Contracted for </a:t>
            </a:r>
            <a:r>
              <a:rPr lang="en-US" u="sng" dirty="0"/>
              <a:t>two new renewable generation projects </a:t>
            </a:r>
            <a:r>
              <a:rPr lang="en-US" dirty="0"/>
              <a:t>(104 MW wind (2020) &amp; 100 MW solar (2023), increasing future renewable resources by 45%, and issued an RFP for a third.</a:t>
            </a:r>
          </a:p>
          <a:p>
            <a:r>
              <a:rPr lang="en-US" u="sng" dirty="0"/>
              <a:t>New </a:t>
            </a:r>
            <a:r>
              <a:rPr lang="en-US" u="sng" dirty="0" err="1"/>
              <a:t>TriState</a:t>
            </a:r>
            <a:r>
              <a:rPr lang="en-US" u="sng" dirty="0"/>
              <a:t> CEO </a:t>
            </a:r>
            <a:r>
              <a:rPr lang="en-US" dirty="0"/>
              <a:t>and potential contract changes offer some hope</a:t>
            </a:r>
          </a:p>
          <a:p>
            <a:r>
              <a:rPr lang="en-US" dirty="0"/>
              <a:t>Having few local options, </a:t>
            </a:r>
            <a:r>
              <a:rPr lang="en-US" u="sng" dirty="0"/>
              <a:t>we need to keep pushing Tri-State.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72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dirty="0"/>
              <a:t>Tri-State is increasing the Local Renewables Cap!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Through Co-op contracts, Tri-State has imposed a 5% local renewable cap – and SMPA is at that 5% cap</a:t>
            </a:r>
            <a:br>
              <a:rPr lang="en-US" dirty="0"/>
            </a:br>
            <a:endParaRPr lang="en-US" dirty="0"/>
          </a:p>
          <a:p>
            <a:r>
              <a:rPr lang="en-US" dirty="0"/>
              <a:t>Tri-State is facing pressure from a small # of large Co-ops</a:t>
            </a:r>
          </a:p>
          <a:p>
            <a:pPr lvl="1"/>
            <a:r>
              <a:rPr lang="en-US" dirty="0"/>
              <a:t>Kit Carson (2016) and DMEA (2019) are paying to withdraw</a:t>
            </a:r>
          </a:p>
          <a:p>
            <a:pPr lvl="1"/>
            <a:r>
              <a:rPr lang="en-US" dirty="0"/>
              <a:t>United &amp; </a:t>
            </a:r>
            <a:r>
              <a:rPr lang="en-US" dirty="0" err="1"/>
              <a:t>LaPlata</a:t>
            </a:r>
            <a:r>
              <a:rPr lang="en-US" dirty="0"/>
              <a:t> have asked how much their withdrawal fee will be</a:t>
            </a:r>
            <a:br>
              <a:rPr lang="en-US" dirty="0"/>
            </a:br>
            <a:endParaRPr lang="en-US" dirty="0"/>
          </a:p>
          <a:p>
            <a:r>
              <a:rPr lang="en-US" dirty="0"/>
              <a:t>In Nov. 2019, Tri-State member co-ops voted to </a:t>
            </a:r>
            <a:r>
              <a:rPr lang="en-US" u="sng" dirty="0"/>
              <a:t>raise the cap to 7%</a:t>
            </a:r>
          </a:p>
        </p:txBody>
      </p:sp>
    </p:spTree>
    <p:extLst>
      <p:ext uri="{BB962C8B-B14F-4D97-AF65-F5344CB8AC3E}">
        <p14:creationId xmlns:p14="http://schemas.microsoft.com/office/powerpoint/2010/main" val="3213203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2019 Colorado Legislation!!!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89503" cy="4351338"/>
          </a:xfrm>
        </p:spPr>
        <p:txBody>
          <a:bodyPr>
            <a:normAutofit/>
          </a:bodyPr>
          <a:lstStyle/>
          <a:p>
            <a:r>
              <a:rPr lang="en-US" sz="3200" u="sng" dirty="0">
                <a:hlinkClick r:id="rId2"/>
              </a:rPr>
              <a:t>HB19-1261</a:t>
            </a:r>
            <a:r>
              <a:rPr lang="en-US" sz="3200" dirty="0"/>
              <a:t> </a:t>
            </a:r>
            <a:r>
              <a:rPr lang="en-US" sz="3200" dirty="0">
                <a:sym typeface="Wingdings" panose="05000000000000000000" pitchFamily="2" charset="2"/>
              </a:rPr>
              <a:t> </a:t>
            </a:r>
            <a:r>
              <a:rPr lang="en-US" sz="3200" dirty="0"/>
              <a:t>sets </a:t>
            </a:r>
            <a:r>
              <a:rPr lang="en-US" sz="3200" u="sng" dirty="0"/>
              <a:t>state emissions reduction targets </a:t>
            </a:r>
            <a:r>
              <a:rPr lang="en-US" sz="3200" dirty="0"/>
              <a:t>(2005 baseline) – at least 26% by 2025, 50% by 2030, 90% by 2050</a:t>
            </a:r>
            <a:br>
              <a:rPr lang="en-US" sz="3200" dirty="0"/>
            </a:br>
            <a:endParaRPr lang="en-US" sz="3200" dirty="0"/>
          </a:p>
          <a:p>
            <a:r>
              <a:rPr lang="en-US" sz="3200" u="sng" dirty="0">
                <a:hlinkClick r:id="rId3"/>
              </a:rPr>
              <a:t>SB19-096</a:t>
            </a:r>
            <a:r>
              <a:rPr lang="en-US" sz="3200" dirty="0"/>
              <a:t>,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r</a:t>
            </a:r>
            <a:r>
              <a:rPr lang="en-US" dirty="0"/>
              <a:t>equires a </a:t>
            </a:r>
            <a:r>
              <a:rPr lang="en-US" u="sng" dirty="0"/>
              <a:t>statewide inventory of Greenhouse Gas Emissions</a:t>
            </a:r>
            <a:r>
              <a:rPr lang="en-US" dirty="0"/>
              <a:t> by Sector q 1-2 years </a:t>
            </a:r>
            <a:r>
              <a:rPr lang="en-US" sz="2400" dirty="0"/>
              <a:t>(with forecasts for 2025, 30, 35, 40, &amp; 45)</a:t>
            </a:r>
            <a:endParaRPr lang="en-US" dirty="0"/>
          </a:p>
          <a:p>
            <a:r>
              <a:rPr lang="en-US" sz="3200" u="sng" dirty="0">
                <a:hlinkClick r:id="rId4"/>
              </a:rPr>
              <a:t>HB19-1260</a:t>
            </a:r>
            <a:r>
              <a:rPr lang="en-US" sz="3200" dirty="0"/>
              <a:t>,</a:t>
            </a:r>
            <a:r>
              <a:rPr lang="en-US" dirty="0"/>
              <a:t> requires local governments with </a:t>
            </a:r>
            <a:r>
              <a:rPr lang="en-US" u="sng" dirty="0"/>
              <a:t>building codes</a:t>
            </a:r>
            <a:r>
              <a:rPr lang="en-US" dirty="0"/>
              <a:t> to adopt up-to-date versions of the  International Energy Conservation Code.</a:t>
            </a:r>
          </a:p>
          <a:p>
            <a:r>
              <a:rPr lang="en-US" sz="3200" u="sng" dirty="0">
                <a:hlinkClick r:id="rId5"/>
              </a:rPr>
              <a:t>SB19-181</a:t>
            </a:r>
            <a:r>
              <a:rPr lang="en-US" dirty="0"/>
              <a:t>, overhauling the </a:t>
            </a:r>
            <a:r>
              <a:rPr lang="en-US" u="sng" dirty="0"/>
              <a:t>regulation of the oil and gas industry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1364242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ROCC Clean Energy Committee</a:t>
            </a:r>
            <a:br>
              <a:rPr lang="en-US" dirty="0"/>
            </a:br>
            <a:r>
              <a:rPr lang="en-US" dirty="0"/>
              <a:t>2019 in Review</a:t>
            </a:r>
          </a:p>
        </p:txBody>
      </p:sp>
    </p:spTree>
    <p:extLst>
      <p:ext uri="{BB962C8B-B14F-4D97-AF65-F5344CB8AC3E}">
        <p14:creationId xmlns:p14="http://schemas.microsoft.com/office/powerpoint/2010/main" val="1275885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</a:t>
            </a:r>
            <a:r>
              <a:rPr lang="en-US" sz="4800" b="1" dirty="0"/>
              <a:t>Go Totally Green!  </a:t>
            </a:r>
            <a:r>
              <a:rPr lang="en-US" sz="4800" dirty="0"/>
              <a:t> </a:t>
            </a:r>
            <a:endParaRPr lang="en-US" dirty="0"/>
          </a:p>
        </p:txBody>
      </p:sp>
      <p:pic>
        <p:nvPicPr>
          <p:cNvPr id="3074" name="Picture 2" descr="http://www.smpa.com/sites/smpa/files/resize/SMPA%20on-page%20images/Totally%20Green/TG%20Logo-302x3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0" y="274128"/>
            <a:ext cx="2876550" cy="380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58758" y="1940499"/>
            <a:ext cx="7180032" cy="2548791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282828"/>
                </a:solidFill>
                <a:latin typeface="Helvetica Neue"/>
              </a:rPr>
              <a:t>Totally Green</a:t>
            </a:r>
            <a:r>
              <a:rPr lang="en-US" sz="2000" dirty="0">
                <a:solidFill>
                  <a:srgbClr val="282828"/>
                </a:solidFill>
                <a:latin typeface="Helvetica Neue"/>
              </a:rPr>
              <a:t> is San Miguel Power’s newest and simplest way for you to use electricity from 100% renewable sources. Sign up once. The voluntary 1¢ per kilowatt-hour bill adjustment automatically tracks your electricity use and makes the needed investment.</a:t>
            </a:r>
            <a:br>
              <a:rPr lang="en-US" sz="2000" dirty="0">
                <a:solidFill>
                  <a:srgbClr val="282828"/>
                </a:solidFill>
                <a:latin typeface="Helvetica Neue"/>
              </a:rPr>
            </a:br>
            <a:br>
              <a:rPr lang="en-US" sz="2000" dirty="0">
                <a:solidFill>
                  <a:srgbClr val="282828"/>
                </a:solidFill>
                <a:latin typeface="Helvetica Neue"/>
              </a:rPr>
            </a:br>
            <a:r>
              <a:rPr lang="en-US" sz="2000" dirty="0">
                <a:solidFill>
                  <a:srgbClr val="282828"/>
                </a:solidFill>
                <a:latin typeface="Helvetica Neue"/>
              </a:rPr>
              <a:t>Your monthly bill increases by 7.4% with 100% of those funds used to help build new local renewable energy resources.</a:t>
            </a:r>
            <a:endParaRPr lang="en-US" sz="2000" dirty="0">
              <a:solidFill>
                <a:prstClr val="black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9910" y="4789065"/>
            <a:ext cx="6667500" cy="10477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653958" y="4666396"/>
            <a:ext cx="26998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Green Blocks program</a:t>
            </a:r>
          </a:p>
          <a:p>
            <a:r>
              <a:rPr lang="en-US" dirty="0"/>
              <a:t>remains available for </a:t>
            </a:r>
          </a:p>
          <a:p>
            <a:r>
              <a:rPr lang="en-US" dirty="0"/>
              <a:t>those with “net-metered” </a:t>
            </a:r>
          </a:p>
          <a:p>
            <a:r>
              <a:rPr lang="en-US" dirty="0"/>
              <a:t>accounts. </a:t>
            </a:r>
          </a:p>
        </p:txBody>
      </p:sp>
    </p:spTree>
    <p:extLst>
      <p:ext uri="{BB962C8B-B14F-4D97-AF65-F5344CB8AC3E}">
        <p14:creationId xmlns:p14="http://schemas.microsoft.com/office/powerpoint/2010/main" val="3525608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Ridgway EV Charging Station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7525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Town grant written in 2016 by our committee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Two EV chargers installed December 2017</a:t>
            </a:r>
          </a:p>
          <a:p>
            <a:r>
              <a:rPr lang="en-US" dirty="0"/>
              <a:t>Utilization:</a:t>
            </a:r>
          </a:p>
          <a:p>
            <a:pPr lvl="1"/>
            <a:r>
              <a:rPr lang="en-US" dirty="0"/>
              <a:t>Town electricity cost through 9/2019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$988</a:t>
            </a:r>
          </a:p>
          <a:p>
            <a:pPr lvl="1"/>
            <a:r>
              <a:rPr lang="en-US" dirty="0"/>
              <a:t>632 charges @ an average cost of $1.56/charge</a:t>
            </a:r>
          </a:p>
          <a:p>
            <a:r>
              <a:rPr lang="en-US" u="sng" dirty="0"/>
              <a:t>ROCC is donating 1 cent/kWh </a:t>
            </a:r>
            <a:r>
              <a:rPr lang="en-US" u="sng" dirty="0">
                <a:sym typeface="Wingdings" panose="05000000000000000000" pitchFamily="2" charset="2"/>
              </a:rPr>
              <a:t> making </a:t>
            </a:r>
            <a:r>
              <a:rPr lang="en-US" u="sng" dirty="0"/>
              <a:t>electricity “Totally Green”  </a:t>
            </a:r>
          </a:p>
          <a:p>
            <a:pPr lvl="1"/>
            <a:r>
              <a:rPr lang="en-US" dirty="0"/>
              <a:t>$73 donated by ROCC through 9/2019 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 SMPA is working on a sign</a:t>
            </a:r>
          </a:p>
        </p:txBody>
      </p:sp>
    </p:spTree>
    <p:extLst>
      <p:ext uri="{BB962C8B-B14F-4D97-AF65-F5344CB8AC3E}">
        <p14:creationId xmlns:p14="http://schemas.microsoft.com/office/powerpoint/2010/main" val="3044424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6886</TotalTime>
  <Words>783</Words>
  <Application>Microsoft Office PowerPoint</Application>
  <PresentationFormat>Widescreen</PresentationFormat>
  <Paragraphs>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Helvetica Neue</vt:lpstr>
      <vt:lpstr>Office Theme</vt:lpstr>
      <vt:lpstr>ROCC Clean Energy Committee</vt:lpstr>
      <vt:lpstr>Global Surface Temperatures since 1880:  2018 – 4th hottest yr on record, behind 2015-17</vt:lpstr>
      <vt:lpstr>Carbon Dioxide Emissions Remain on the Rise: CO2 emissions from fossil fuel energy sources</vt:lpstr>
      <vt:lpstr>2018 Tri-State Generation – Some Progress!</vt:lpstr>
      <vt:lpstr>Tri-State is increasing the Local Renewables Cap!</vt:lpstr>
      <vt:lpstr>2019 Colorado Legislation!!!</vt:lpstr>
      <vt:lpstr>ROCC Clean Energy Committee 2019 in Review</vt:lpstr>
      <vt:lpstr>            Go Totally Green!   </vt:lpstr>
      <vt:lpstr>Ridgway EV Charging Station</vt:lpstr>
      <vt:lpstr>Ridgway Schools</vt:lpstr>
      <vt:lpstr>2019 CEC Work &amp; Ongoing Efforts</vt:lpstr>
      <vt:lpstr>                      To Summarize</vt:lpstr>
      <vt:lpstr>ROCC Clean Energy Committee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Clean Energy Committee</dc:title>
  <dc:creator>Dave Jones</dc:creator>
  <cp:lastModifiedBy>Austin Ray</cp:lastModifiedBy>
  <cp:revision>62</cp:revision>
  <dcterms:created xsi:type="dcterms:W3CDTF">2018-11-28T17:14:12Z</dcterms:created>
  <dcterms:modified xsi:type="dcterms:W3CDTF">2019-12-07T22:35:07Z</dcterms:modified>
</cp:coreProperties>
</file>